
<file path=[Content_Types].xml><?xml version="1.0" encoding="utf-8"?>
<Types xmlns="http://schemas.openxmlformats.org/package/2006/content-types"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4" r:id="rId13"/>
  </p:sldIdLst>
  <p:sldSz cx="9144000" cy="5143500"/>
  <p:notesSz cx="6858000" cy="9144000"/>
  <p:embeddedFontLst>
    <p:embeddedFont>
      <p:font typeface="Maven Pro"/>
      <p:regular r:id="rId17"/>
    </p:embeddedFont>
    <p:embeddedFont>
      <p:font typeface="Nunito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f224e2c7ae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f224e2c7ae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f27de3522a_0_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f27de3522a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f224e2c7ae_0_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f224e2c7ae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f224e2c7ae_0_1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f224e2c7ae_0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f27de3522a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f27de3522a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f224e2c7ae_0_1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f224e2c7ae_0_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2f224e2c7ae_0_2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2f224e2c7ae_0_2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f224e2c7ae_0_3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f224e2c7ae_0_3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accent3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268" name="Google Shape;268;p11"/>
          <p:cNvSpPr txBox="1"/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dk1"/>
        </a:solidFill>
        <a:effectLst/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9" name="Google Shape;139;p10"/>
          <p:cNvSpPr txBox="1"/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3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Collaborative Multi-Agent Learning</a:t>
            </a:r>
            <a:endParaRPr lang="en-GB"/>
          </a:p>
        </p:txBody>
      </p:sp>
      <p:sp>
        <p:nvSpPr>
          <p:cNvPr id="278" name="Google Shape;278;p13"/>
          <p:cNvSpPr txBox="1"/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Kevin Lee, Parnika Jain, Sijie Dai</a:t>
            </a:r>
            <a:endParaRPr lang="en-GB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 lang="en-GB"/>
          </a:p>
        </p:txBody>
      </p:sp>
      <p:sp>
        <p:nvSpPr>
          <p:cNvPr id="327" name="Google Shape;327;p21"/>
          <p:cNvSpPr txBox="1"/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 lang="en-GB"/>
          </a:p>
        </p:txBody>
      </p:sp>
      <p:sp>
        <p:nvSpPr>
          <p:cNvPr id="284" name="Google Shape;284;p14"/>
          <p:cNvSpPr txBox="1"/>
          <p:nvPr>
            <p:ph type="body" idx="1"/>
          </p:nvPr>
        </p:nvSpPr>
        <p:spPr>
          <a:xfrm>
            <a:off x="230675" y="1461650"/>
            <a:ext cx="5551200" cy="30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 b="1"/>
              <a:t>Deep Q learning</a:t>
            </a:r>
            <a:r>
              <a:rPr lang="en-GB"/>
              <a:t> is a powerful way to help program game agents to make optimal decisions in </a:t>
            </a:r>
            <a:r>
              <a:rPr lang="en-GB" b="1"/>
              <a:t>complex</a:t>
            </a:r>
            <a:r>
              <a:rPr lang="en-GB"/>
              <a:t> environments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It combines the use of </a:t>
            </a:r>
            <a:r>
              <a:rPr lang="en-GB" b="1"/>
              <a:t>deep neural networks</a:t>
            </a:r>
            <a:r>
              <a:rPr lang="en-GB"/>
              <a:t> with </a:t>
            </a:r>
            <a:r>
              <a:rPr lang="en-GB" b="1"/>
              <a:t>Q-learning</a:t>
            </a:r>
            <a:r>
              <a:rPr lang="en-GB"/>
              <a:t> to help agents develop </a:t>
            </a:r>
            <a:r>
              <a:rPr lang="en-GB"/>
              <a:t>strategies.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What about situations with multiple game agents?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Knights Archers Zombies is a game where there are 2 of each trainable agent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Knights and Archers defeat zombies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1000"/>
              </a:spcAft>
              <a:buSzPts val="1300"/>
              <a:buChar char="❖"/>
            </a:pPr>
            <a:r>
              <a:rPr lang="en-GB"/>
              <a:t>Centralized training with decentralized execution approach to approach multi-agent cooperative learning</a:t>
            </a:r>
            <a:endParaRPr lang="en-GB"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5405575" y="2895525"/>
            <a:ext cx="3561375" cy="205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Multi-Agent Reinforcement Learning</a:t>
            </a:r>
            <a:endParaRPr lang="en-GB"/>
          </a:p>
        </p:txBody>
      </p:sp>
      <p:sp>
        <p:nvSpPr>
          <p:cNvPr id="291" name="Google Shape;291;p15"/>
          <p:cNvSpPr txBox="1"/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A subfield of reinforcement learning where there are multiple trainable agents in an </a:t>
            </a:r>
            <a:r>
              <a:rPr lang="en-GB"/>
              <a:t>environments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Each agent's actions can influence not only its own state and rewards but also those of other agents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Related algorithms attempt to address issues regarding training agents in non-stationary environments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1000"/>
              </a:spcAft>
              <a:buSzPts val="1300"/>
              <a:buChar char="❖"/>
            </a:pPr>
            <a:r>
              <a:rPr lang="en-GB"/>
              <a:t>Highly applicable in real work scenarios, with dynamic, non-deterministic environment</a:t>
            </a:r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Explanation</a:t>
            </a:r>
            <a:endParaRPr lang="en-GB"/>
          </a:p>
        </p:txBody>
      </p:sp>
      <p:sp>
        <p:nvSpPr>
          <p:cNvPr id="297" name="Google Shape;297;p16"/>
          <p:cNvSpPr txBox="1"/>
          <p:nvPr>
            <p:ph type="body" idx="1"/>
          </p:nvPr>
        </p:nvSpPr>
        <p:spPr>
          <a:xfrm>
            <a:off x="1303800" y="1674425"/>
            <a:ext cx="7030500" cy="30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Multi agent reinforcement studies the behaviour of multiple agents in an environment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When training a model to play the game, we wanted the, agents to learn how to collaborate with each other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Initially, we took an </a:t>
            </a:r>
            <a:r>
              <a:rPr lang="en-GB"/>
              <a:t>individual</a:t>
            </a:r>
            <a:r>
              <a:rPr lang="en-GB"/>
              <a:t> DQN approach, where each agent is independently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Through our research, we </a:t>
            </a:r>
            <a:r>
              <a:rPr lang="en-GB"/>
              <a:t>discovered</a:t>
            </a:r>
            <a:r>
              <a:rPr lang="en-GB"/>
              <a:t> the concept of CTDE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1000"/>
              </a:spcAft>
              <a:buSzPts val="1300"/>
              <a:buChar char="❖"/>
            </a:pPr>
            <a:r>
              <a:rPr lang="en-GB"/>
              <a:t>In CTDE, agents are trained using a centralized approach, where the training process considers the overall environment and interactions between agents. Agents might not have full access to a global state but are trained with awareness of the environment and other agents.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1000"/>
              </a:spcAft>
              <a:buSzPts val="1300"/>
              <a:buChar char="❖"/>
            </a:pPr>
            <a:r>
              <a:rPr lang="en-GB"/>
              <a:t>During the execution phase, each agent operates independently, using the policy it learned during the centralized training process.</a:t>
            </a:r>
            <a:endParaRPr lang="en-GB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Potential Issues with Independent Learning</a:t>
            </a:r>
            <a:endParaRPr lang="en-GB"/>
          </a:p>
        </p:txBody>
      </p:sp>
      <p:sp>
        <p:nvSpPr>
          <p:cNvPr id="303" name="Google Shape;303;p17"/>
          <p:cNvSpPr txBox="1"/>
          <p:nvPr>
            <p:ph type="body" idx="1"/>
          </p:nvPr>
        </p:nvSpPr>
        <p:spPr>
          <a:xfrm>
            <a:off x="1303800" y="1822425"/>
            <a:ext cx="7030500" cy="28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One of the main reasons why centralized training was considered was due to multi agent environments being non-stationary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This can cause issues with the training of IQL models 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I</a:t>
            </a:r>
            <a:r>
              <a:rPr lang="en-GB"/>
              <a:t>ndividual</a:t>
            </a:r>
            <a:r>
              <a:rPr lang="en-GB"/>
              <a:t> agent policies change constantly, but this is difficult to observe for each agent due to limited observation space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Another concern is related to limited information access for agents with regard to other agents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1000"/>
              </a:spcAft>
              <a:buSzPts val="1300"/>
              <a:buChar char="❖"/>
            </a:pPr>
            <a:r>
              <a:rPr lang="en-GB"/>
              <a:t>This can cause issues with </a:t>
            </a:r>
            <a:r>
              <a:rPr lang="en-GB"/>
              <a:t>independent</a:t>
            </a:r>
            <a:r>
              <a:rPr lang="en-GB"/>
              <a:t> learning, where it can lead to suboptimal performance as they don’t take into account behaviour of other agents</a:t>
            </a:r>
            <a:endParaRPr 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Potential </a:t>
            </a:r>
            <a:r>
              <a:rPr lang="en-GB"/>
              <a:t>Shortcomings</a:t>
            </a:r>
            <a:r>
              <a:rPr lang="en-GB"/>
              <a:t> of Centralised Training </a:t>
            </a:r>
            <a:endParaRPr lang="en-GB"/>
          </a:p>
        </p:txBody>
      </p:sp>
      <p:sp>
        <p:nvSpPr>
          <p:cNvPr id="309" name="Google Shape;309;p18"/>
          <p:cNvSpPr txBox="1"/>
          <p:nvPr>
            <p:ph type="body" idx="1"/>
          </p:nvPr>
        </p:nvSpPr>
        <p:spPr>
          <a:xfrm>
            <a:off x="1303800" y="1990050"/>
            <a:ext cx="7030500" cy="29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Single point of failure in main controller would compromise the entire 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Scalability can be concern for centralized training algorithms </a:t>
            </a:r>
            <a:endParaRPr lang="en-GB"/>
          </a:p>
          <a:p>
            <a:pPr marL="914400" lvl="1" indent="-298450" algn="l" rtl="0">
              <a:spcBef>
                <a:spcPts val="1000"/>
              </a:spcBef>
              <a:spcAft>
                <a:spcPts val="0"/>
              </a:spcAft>
              <a:buSzPts val="1100"/>
              <a:buChar char="➢"/>
            </a:pPr>
            <a:r>
              <a:rPr lang="en-GB"/>
              <a:t>A</a:t>
            </a:r>
            <a:r>
              <a:rPr lang="en-GB"/>
              <a:t>s number of agents increases, state-action space grows exponentially</a:t>
            </a:r>
            <a:endParaRPr lang="en-GB"/>
          </a:p>
          <a:p>
            <a:pPr marL="914400" lvl="1" indent="-298450" algn="l" rtl="0">
              <a:spcBef>
                <a:spcPts val="1000"/>
              </a:spcBef>
              <a:spcAft>
                <a:spcPts val="0"/>
              </a:spcAft>
              <a:buSzPts val="1100"/>
              <a:buChar char="➢"/>
            </a:pPr>
            <a:r>
              <a:rPr lang="en-GB"/>
              <a:t>Computationally expensive</a:t>
            </a:r>
            <a:endParaRPr lang="en-GB"/>
          </a:p>
          <a:p>
            <a:pPr marL="914400" lvl="1" indent="-298450" algn="l" rtl="0">
              <a:spcBef>
                <a:spcPts val="1000"/>
              </a:spcBef>
              <a:spcAft>
                <a:spcPts val="0"/>
              </a:spcAft>
              <a:buSzPts val="1100"/>
              <a:buChar char="➢"/>
            </a:pPr>
            <a:r>
              <a:rPr lang="en-GB"/>
              <a:t>A centralized </a:t>
            </a:r>
            <a:r>
              <a:rPr lang="en-GB"/>
              <a:t>controller</a:t>
            </a:r>
            <a:r>
              <a:rPr lang="en-GB"/>
              <a:t> would need to reprocess and learn over a new space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More information required for decision making</a:t>
            </a:r>
            <a:endParaRPr lang="en-GB"/>
          </a:p>
          <a:p>
            <a:pPr marL="914400" lvl="1" indent="-298450" algn="l" rtl="0">
              <a:spcBef>
                <a:spcPts val="1000"/>
              </a:spcBef>
              <a:spcAft>
                <a:spcPts val="0"/>
              </a:spcAft>
              <a:buSzPts val="1100"/>
              <a:buChar char="➢"/>
            </a:pPr>
            <a:r>
              <a:rPr lang="en-GB"/>
              <a:t>May lead to slow decision making</a:t>
            </a:r>
            <a:endParaRPr lang="en-GB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Approach</a:t>
            </a:r>
            <a:endParaRPr lang="en-GB"/>
          </a:p>
        </p:txBody>
      </p:sp>
      <p:sp>
        <p:nvSpPr>
          <p:cNvPr id="315" name="Google Shape;315;p19"/>
          <p:cNvSpPr txBox="1"/>
          <p:nvPr>
            <p:ph type="body" idx="1"/>
          </p:nvPr>
        </p:nvSpPr>
        <p:spPr>
          <a:xfrm>
            <a:off x="1303800" y="1803925"/>
            <a:ext cx="7030500" cy="27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We initially implemented</a:t>
            </a:r>
            <a:r>
              <a:rPr lang="en-GB" b="1"/>
              <a:t> independent Q learning</a:t>
            </a:r>
            <a:r>
              <a:rPr lang="en-GB"/>
              <a:t>; a decentralised training algorithm for multiple agents to play KAZ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We implemented a </a:t>
            </a:r>
            <a:r>
              <a:rPr lang="en-GB" b="1"/>
              <a:t>multi-agent DQN</a:t>
            </a:r>
            <a:r>
              <a:rPr lang="en-GB"/>
              <a:t> approach, where each agent was trained in a shared environment, considering interactions with other agents.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This approach uses a </a:t>
            </a:r>
            <a:r>
              <a:rPr lang="en-GB" b="1"/>
              <a:t>separate Q-network</a:t>
            </a:r>
            <a:r>
              <a:rPr lang="en-GB"/>
              <a:t> for each agent, focusing on maximizing individual rewards while taking into account the shared environment dynamics.</a:t>
            </a:r>
            <a:endParaRPr lang="en-GB"/>
          </a:p>
          <a:p>
            <a:pPr marL="457200" lvl="0" indent="-311150" algn="l" rtl="0">
              <a:spcBef>
                <a:spcPts val="1000"/>
              </a:spcBef>
              <a:spcAft>
                <a:spcPts val="1000"/>
              </a:spcAft>
              <a:buSzPts val="1300"/>
              <a:buChar char="❖"/>
            </a:pPr>
            <a:r>
              <a:rPr lang="en-GB"/>
              <a:t>Joint action-values are not explicitly calculated, but the interaction between agents is inherently captured through the environment’s response to each agent’s actions.</a:t>
            </a:r>
            <a:endParaRPr lang="en-GB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 Performance: Centralized</a:t>
            </a:r>
            <a:br>
              <a:rPr lang="en-GB"/>
            </a:br>
            <a:r>
              <a:rPr lang="en-US" altLang="en-GB"/>
              <a:t>(reward plot)</a:t>
            </a:r>
            <a:endParaRPr lang="en-US" altLang="en-GB"/>
          </a:p>
        </p:txBody>
      </p:sp>
      <p:sp>
        <p:nvSpPr>
          <p:cNvPr id="321" name="Google Shape;321;p20"/>
          <p:cNvSpPr txBox="1"/>
          <p:nvPr>
            <p:ph type="body" idx="1"/>
          </p:nvPr>
        </p:nvSpPr>
        <p:spPr>
          <a:xfrm>
            <a:off x="4834255" y="1598295"/>
            <a:ext cx="3639185" cy="29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b="1"/>
              <a:t>Fluctuating Rewards</a:t>
            </a:r>
            <a:r>
              <a:t>:</a:t>
            </a:r>
            <a:r>
              <a:rPr lang="en-US"/>
              <a:t>E</a:t>
            </a:r>
            <a:r>
              <a:t>exploration and variability in strategy effectiveness.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b="1"/>
              <a:t>Peaks (Epochs 7, 12):</a:t>
            </a:r>
            <a:r>
              <a:t> Possible discovery of effective strategies.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b="1"/>
              <a:t>Troughs (Epochs 10, 15):</a:t>
            </a:r>
            <a:r>
              <a:t> Challenges or ineffective exploration.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b="1"/>
              <a:t>Decline at End:</a:t>
            </a:r>
            <a:r>
              <a:t> Possible convergence on suboptimal strategy; may need more training.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b="1"/>
              <a:t>Next Steps:</a:t>
            </a:r>
            <a:r>
              <a:t> parameters, analyze agent behavior</a:t>
            </a:r>
          </a:p>
        </p:txBody>
      </p:sp>
      <p:pic>
        <p:nvPicPr>
          <p:cNvPr id="1" name="Picture 0" descr="rewards_plo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1300" y="1851660"/>
            <a:ext cx="4592955" cy="24441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/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GB">
                <a:sym typeface="+mn-ea"/>
              </a:rPr>
              <a:t>Game Performance: Centralize</a:t>
            </a:r>
            <a:r>
              <a:rPr lang="en-US">
                <a:sym typeface="+mn-ea"/>
              </a:rPr>
              <a:t>d(Viedeo)</a:t>
            </a:r>
            <a:br>
              <a:rPr lang="en-GB">
                <a:sym typeface="+mn-ea"/>
              </a:rPr>
            </a:br>
            <a:endParaRPr lang="en-US"/>
          </a:p>
        </p:txBody>
      </p:sp>
      <p:sp>
        <p:nvSpPr>
          <p:cNvPr id="3" name="Text Placeholder 2"/>
          <p:cNvSpPr/>
          <p:nvPr>
            <p:ph type="body" idx="1"/>
          </p:nvPr>
        </p:nvSpPr>
        <p:spPr/>
        <p:txBody>
          <a:bodyPr/>
          <a:p>
            <a:endParaRPr lang="en-US"/>
          </a:p>
        </p:txBody>
      </p:sp>
      <p:pic>
        <p:nvPicPr>
          <p:cNvPr id="4" name="kaz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64895" y="1306830"/>
            <a:ext cx="7508875" cy="32245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3732</Words>
  <Application>WPS Presentation</Application>
  <PresentationFormat/>
  <Paragraphs>67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Arial</vt:lpstr>
      <vt:lpstr>宋体</vt:lpstr>
      <vt:lpstr>Wingdings</vt:lpstr>
      <vt:lpstr>Arial</vt:lpstr>
      <vt:lpstr>Maven Pro</vt:lpstr>
      <vt:lpstr>Nunito</vt:lpstr>
      <vt:lpstr>微软雅黑</vt:lpstr>
      <vt:lpstr>Arial Unicode MS</vt:lpstr>
      <vt:lpstr>Momentum</vt:lpstr>
      <vt:lpstr>Collaborative Multi-Agent Learning</vt:lpstr>
      <vt:lpstr>Introduction</vt:lpstr>
      <vt:lpstr>Multi-Agent Reinforcement Learning</vt:lpstr>
      <vt:lpstr>Project Explanation</vt:lpstr>
      <vt:lpstr>Potential Issues with Independent Learning</vt:lpstr>
      <vt:lpstr>Potential Shortcomings of Centralised Training </vt:lpstr>
      <vt:lpstr>Our Approach</vt:lpstr>
      <vt:lpstr>Game Performance: Centralized and Decentralized Training Comparison</vt:lpstr>
      <vt:lpstr>PowerPoint 演示文稿</vt:lpstr>
      <vt:lpstr>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Collaborative Multi-Agent Learning</dc:title>
  <dc:creator/>
  <cp:lastModifiedBy>Administrator</cp:lastModifiedBy>
  <cp:revision>4</cp:revision>
  <dcterms:created xsi:type="dcterms:W3CDTF">2024-08-14T06:44:01Z</dcterms:created>
  <dcterms:modified xsi:type="dcterms:W3CDTF">2024-08-14T08:08:02Z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7B8FEA76B9024A9B924EB031B7AE7A18_13</vt:lpwstr>
  </property>
  <property fmtid="{D5CDD505-2E9C-101B-9397-08002B2CF9AE}" pid="3" name="KSOProductBuildVer">
    <vt:lpwstr>1033-12.2.0.17545</vt:lpwstr>
  </property>
</Properties>
</file>